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74" r:id="rId2"/>
    <p:sldId id="276" r:id="rId3"/>
    <p:sldId id="278" r:id="rId4"/>
    <p:sldId id="257" r:id="rId5"/>
    <p:sldId id="258" r:id="rId6"/>
    <p:sldId id="279" r:id="rId7"/>
    <p:sldId id="267" r:id="rId8"/>
    <p:sldId id="280" r:id="rId9"/>
    <p:sldId id="266" r:id="rId10"/>
    <p:sldId id="268" r:id="rId11"/>
    <p:sldId id="281" r:id="rId12"/>
    <p:sldId id="273" r:id="rId13"/>
    <p:sldId id="275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FF33"/>
    <a:srgbClr val="FF00FF"/>
    <a:srgbClr val="CC3300"/>
    <a:srgbClr val="FF9900"/>
    <a:srgbClr val="80823E"/>
    <a:srgbClr val="CCCCFF"/>
    <a:srgbClr val="99CCFF"/>
    <a:srgbClr val="00CC00"/>
    <a:srgbClr val="FFCC66"/>
    <a:srgbClr val="FE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7" autoAdjust="0"/>
    <p:restoredTop sz="94647" autoAdjust="0"/>
  </p:normalViewPr>
  <p:slideViewPr>
    <p:cSldViewPr>
      <p:cViewPr>
        <p:scale>
          <a:sx n="75" d="100"/>
          <a:sy n="75" d="100"/>
        </p:scale>
        <p:origin x="-111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0C4A4DD-D5B7-45BE-919A-0811233F90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993736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pPr>
              <a:defRPr/>
            </a:pPr>
            <a:fld id="{16E02260-0E99-4EF8-8803-F13F21BC4A3C}" type="datetimeFigureOut">
              <a:rPr lang="ar-SA"/>
              <a:pPr>
                <a:defRPr/>
              </a:pPr>
              <a:t>12/01/1439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SA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pPr>
              <a:defRPr/>
            </a:pPr>
            <a:fld id="{16CE2309-E2B3-4195-AD30-CCEE57BF9E7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1251277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519FF11-5C5F-4A92-BF14-B7F4E9DB7D8F}" type="slidenum">
              <a:rPr lang="ar-SA" smtClean="0"/>
              <a:pPr/>
              <a:t>1</a:t>
            </a:fld>
            <a:endParaRPr lang="ar-SA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519FF11-5C5F-4A92-BF14-B7F4E9DB7D8F}" type="slidenum">
              <a:rPr lang="ar-SA" smtClean="0"/>
              <a:pPr/>
              <a:t>3</a:t>
            </a:fld>
            <a:endParaRPr lang="ar-SA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D203177-46E6-4986-A2C2-7A3478027344}" type="slidenum">
              <a:rPr lang="ar-SA" smtClean="0"/>
              <a:pPr/>
              <a:t>4</a:t>
            </a:fld>
            <a:endParaRPr lang="ar-SA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2DAD7C-311A-48FA-95EC-67569EDFE0D7}" type="slidenum">
              <a:rPr lang="ar-SA" smtClean="0"/>
              <a:pPr/>
              <a:t>5</a:t>
            </a:fld>
            <a:endParaRPr lang="ar-SA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FD91DC2-864C-4F4E-A942-DE09696977D0}" type="slidenum">
              <a:rPr lang="ar-SA" smtClean="0"/>
              <a:pPr/>
              <a:t>7</a:t>
            </a:fld>
            <a:endParaRPr lang="ar-SA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701223A-A6FC-4742-9E3F-FF4744C1791B}" type="slidenum">
              <a:rPr lang="ar-SA" smtClean="0"/>
              <a:pPr/>
              <a:t>9</a:t>
            </a:fld>
            <a:endParaRPr lang="ar-SA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687DB5-1880-4B59-AA9E-C360DB683DD1}" type="slidenum">
              <a:rPr lang="ar-SA" smtClean="0"/>
              <a:pPr/>
              <a:t>10</a:t>
            </a:fld>
            <a:endParaRPr lang="ar-SA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BD2B2A-79FD-462F-A5AC-E52A35866000}" type="slidenum">
              <a:rPr lang="ar-SA" smtClean="0"/>
              <a:pPr/>
              <a:t>12</a:t>
            </a:fld>
            <a:endParaRPr lang="ar-SA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38916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32B450-D59E-40E7-871E-36758CECF4F9}" type="slidenum">
              <a:rPr lang="en-US" smtClean="0">
                <a:cs typeface="Arial" charset="0"/>
              </a:rPr>
              <a:pPr/>
              <a:t>13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3271C-4A10-47C2-AC6A-A2DCB57925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3932B-3CE6-487E-89E1-E1AC77F46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7501A-D0E2-4FCC-9191-BB67CB6975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79E2A-EC4A-42A5-957D-34B40E11BC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891C1-A4A8-4E8C-9D2C-5956B9370B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61033-6CEF-48AE-8BC0-9F6030BD34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9CD7C-3106-408F-8C94-CF6821DC9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F7567-5D57-4A35-8D71-56A3D5FBA9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1A883-ABC0-4B8F-8E04-B76D87C4B9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D9093-D991-4E1F-8537-B738E4E1CD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11377-AACB-4E12-98B7-35CF7733E2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chemeClr val="bg1">
              <a:lumMod val="95000"/>
            </a:schemeClr>
          </a:fgClr>
          <a:bgClr>
            <a:srgbClr val="FFCC66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0F4D97D-3186-4D44-A709-EBDB464F3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5.xml"/><Relationship Id="rId5" Type="http://schemas.openxmlformats.org/officeDocument/2006/relationships/audio" Target="../media/audio6.wav"/><Relationship Id="rId4" Type="http://schemas.openxmlformats.org/officeDocument/2006/relationships/audio" Target="../media/audio5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7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Relationship Id="rId6" Type="http://schemas.openxmlformats.org/officeDocument/2006/relationships/audio" Target="../media/audio2.wav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.xml"/><Relationship Id="rId6" Type="http://schemas.openxmlformats.org/officeDocument/2006/relationships/audio" Target="../media/audio2.wav"/><Relationship Id="rId5" Type="http://schemas.openxmlformats.org/officeDocument/2006/relationships/audio" Target="../media/audio1.wav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cabg021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صورة 1" descr="قلوب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91138" y="4114800"/>
            <a:ext cx="3735387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صورة 1" descr="قلوب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08613" y="685800"/>
            <a:ext cx="3735387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صورة 1" descr="قلوب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8138" y="4386263"/>
            <a:ext cx="3735387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836712"/>
            <a:ext cx="7772400" cy="5472608"/>
          </a:xfrm>
        </p:spPr>
        <p:txBody>
          <a:bodyPr/>
          <a:lstStyle/>
          <a:p>
            <a:pPr marL="0" indent="0">
              <a:buNone/>
            </a:pPr>
            <a:r>
              <a:rPr lang="en-US" sz="6000" dirty="0" smtClean="0"/>
              <a:t>WELCOME</a:t>
            </a:r>
          </a:p>
          <a:p>
            <a:pPr marL="0" indent="0">
              <a:buNone/>
            </a:pPr>
            <a:r>
              <a:rPr lang="en-US" dirty="0" smtClean="0"/>
              <a:t>    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</a:t>
            </a:r>
            <a:r>
              <a:rPr lang="en-US" sz="6000" dirty="0" smtClean="0"/>
              <a:t>TO </a:t>
            </a:r>
          </a:p>
          <a:p>
            <a:pPr marL="0" indent="0">
              <a:buNone/>
            </a:pPr>
            <a:r>
              <a:rPr lang="en-US" sz="6000" dirty="0" smtClean="0"/>
              <a:t>                      MY </a:t>
            </a:r>
          </a:p>
          <a:p>
            <a:pPr marL="0" indent="0">
              <a:buNone/>
            </a:pPr>
            <a:r>
              <a:rPr lang="en-US" sz="6000" dirty="0" smtClean="0"/>
              <a:t>                           CLASS</a:t>
            </a:r>
            <a:endParaRPr lang="en-US" sz="6000" dirty="0"/>
          </a:p>
        </p:txBody>
      </p:sp>
    </p:spTree>
  </p:cSld>
  <p:clrMapOvr>
    <a:masterClrMapping/>
  </p:clrMapOvr>
  <p:transition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pattFill prst="pct70">
          <a:fgClr>
            <a:schemeClr val="accent5">
              <a:lumMod val="40000"/>
              <a:lumOff val="60000"/>
            </a:schemeClr>
          </a:fgClr>
          <a:bgClr>
            <a:schemeClr val="tx1">
              <a:lumMod val="50000"/>
              <a:lumOff val="5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457200"/>
            <a:ext cx="8568952" cy="595536"/>
          </a:xfrm>
          <a:solidFill>
            <a:srgbClr val="FF9900">
              <a:alpha val="47000"/>
            </a:srgbClr>
          </a:solidFill>
        </p:spPr>
        <p:txBody>
          <a:bodyPr/>
          <a:lstStyle/>
          <a:p>
            <a:pPr eaLnBrk="1" hangingPunct="1"/>
            <a:r>
              <a:rPr lang="en-US" sz="3200" b="1" dirty="0" smtClean="0">
                <a:latin typeface="Lucida Handwriting" pitchFamily="66" charset="0"/>
              </a:rPr>
              <a:t>COMMAND  EXAMPLE (pair work)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528" y="1196752"/>
            <a:ext cx="4172272" cy="5400600"/>
          </a:xfrm>
          <a:solidFill>
            <a:schemeClr val="accent5">
              <a:lumMod val="40000"/>
              <a:lumOff val="60000"/>
              <a:alpha val="50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DIRECT</a:t>
            </a:r>
          </a:p>
          <a:p>
            <a:pPr marL="0" indent="0" eaLnBrk="1" hangingPunct="1">
              <a:buNone/>
              <a:defRPr/>
            </a:pPr>
            <a:r>
              <a:rPr lang="en-US" sz="1800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1. Sana asked </a:t>
            </a:r>
            <a:r>
              <a:rPr lang="en-US" sz="1800" i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Emon</a:t>
            </a:r>
            <a:r>
              <a:rPr lang="en-US" sz="1800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, “Don’t leave me alone anymore.” </a:t>
            </a:r>
          </a:p>
          <a:p>
            <a:pPr marL="0" indent="0" eaLnBrk="1" hangingPunct="1">
              <a:buNone/>
              <a:defRPr/>
            </a:pPr>
            <a:endParaRPr lang="en-US" sz="1800" i="1" dirty="0">
              <a:effectLst>
                <a:outerShdw blurRad="38100" dist="38100" dir="2700000" algn="tl">
                  <a:srgbClr val="FFFFFF"/>
                </a:outerShdw>
              </a:effectLst>
              <a:latin typeface="Lucida Sans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en-US" sz="1800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2. </a:t>
            </a:r>
            <a:r>
              <a:rPr lang="en-US" sz="1800" i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Bimala</a:t>
            </a:r>
            <a:r>
              <a:rPr lang="en-US" sz="1800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 asked </a:t>
            </a:r>
            <a:r>
              <a:rPr lang="en-US" sz="1800" i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Indra</a:t>
            </a:r>
            <a:r>
              <a:rPr lang="en-US" sz="1800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, “Don’t hurt me anymore.” </a:t>
            </a:r>
          </a:p>
          <a:p>
            <a:pPr eaLnBrk="1" hangingPunct="1">
              <a:defRPr/>
            </a:pPr>
            <a:endParaRPr lang="en-US" sz="1800" i="1" dirty="0" smtClean="0">
              <a:effectLst>
                <a:outerShdw blurRad="38100" dist="38100" dir="2700000" algn="tl">
                  <a:srgbClr val="FFFFFF"/>
                </a:outerShdw>
              </a:effectLst>
              <a:latin typeface="Lucida Sans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en-US" sz="1800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3. </a:t>
            </a:r>
            <a:r>
              <a:rPr lang="en-US" sz="1800" i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Subho</a:t>
            </a:r>
            <a:r>
              <a:rPr lang="en-US" sz="1800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 told them, “Don’t disturb me.”</a:t>
            </a:r>
          </a:p>
          <a:p>
            <a:pPr marL="0" indent="0" eaLnBrk="1" hangingPunct="1">
              <a:buNone/>
              <a:defRPr/>
            </a:pPr>
            <a:endParaRPr lang="en-US" sz="1800" i="1" dirty="0">
              <a:effectLst>
                <a:outerShdw blurRad="38100" dist="38100" dir="2700000" algn="tl">
                  <a:srgbClr val="FFFFFF"/>
                </a:outerShdw>
              </a:effectLst>
              <a:latin typeface="Lucida Sans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en-US" sz="1800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4. </a:t>
            </a:r>
            <a:r>
              <a:rPr lang="en-US" sz="1800" i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Beli</a:t>
            </a:r>
            <a:r>
              <a:rPr lang="en-US" sz="1800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 said to me, “Let’s go out.”</a:t>
            </a:r>
          </a:p>
          <a:p>
            <a:pPr marL="0" indent="0" eaLnBrk="1" hangingPunct="1">
              <a:buNone/>
              <a:defRPr/>
            </a:pPr>
            <a:endParaRPr lang="en-US" sz="1800" i="1" dirty="0">
              <a:effectLst>
                <a:outerShdw blurRad="38100" dist="38100" dir="2700000" algn="tl">
                  <a:srgbClr val="FFFFFF"/>
                </a:outerShdw>
              </a:effectLst>
              <a:latin typeface="Lucida Sans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en-US" sz="1800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5. Tina said to </a:t>
            </a:r>
            <a:r>
              <a:rPr lang="en-US" sz="1800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R</a:t>
            </a:r>
            <a:r>
              <a:rPr lang="en-US" sz="1800" i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ina</a:t>
            </a:r>
            <a:r>
              <a:rPr lang="en-US" sz="1800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, “Let us enjoy this song.” </a:t>
            </a:r>
          </a:p>
          <a:p>
            <a:pPr marL="0" indent="0" eaLnBrk="1" hangingPunct="1">
              <a:buNone/>
              <a:defRPr/>
            </a:pPr>
            <a:endParaRPr lang="en-US" sz="1800" i="1" dirty="0">
              <a:effectLst>
                <a:outerShdw blurRad="38100" dist="38100" dir="2700000" algn="tl">
                  <a:srgbClr val="FFFFFF"/>
                </a:outerShdw>
              </a:effectLst>
              <a:latin typeface="Lucida Sans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en-US" sz="1800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6. He said to them, “Let me finish.”</a:t>
            </a:r>
          </a:p>
          <a:p>
            <a:pPr eaLnBrk="1" hangingPunct="1">
              <a:defRPr/>
            </a:pPr>
            <a:endParaRPr lang="en-US" sz="1800" i="1" dirty="0" smtClean="0">
              <a:effectLst>
                <a:outerShdw blurRad="38100" dist="38100" dir="2700000" algn="tl">
                  <a:srgbClr val="FFFFFF"/>
                </a:outerShdw>
              </a:effectLst>
              <a:latin typeface="Lucida Sans" pitchFamily="34" charset="0"/>
            </a:endParaRP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4008" y="1196752"/>
            <a:ext cx="4248472" cy="5400600"/>
          </a:xfrm>
          <a:solidFill>
            <a:srgbClr val="FFFF00">
              <a:alpha val="34000"/>
            </a:srgbClr>
          </a:solidFill>
          <a:ln>
            <a:solidFill>
              <a:srgbClr val="FF0000"/>
            </a:solidFill>
          </a:ln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sz="2400" dirty="0" smtClean="0">
                <a:latin typeface="Comic Sans MS" pitchFamily="66" charset="0"/>
              </a:rPr>
              <a:t>INDIRECT </a:t>
            </a:r>
            <a:endParaRPr lang="en-US" sz="2400" dirty="0">
              <a:latin typeface="Comic Sans MS" pitchFamily="66" charset="0"/>
            </a:endParaRPr>
          </a:p>
          <a:p>
            <a:pPr marL="0" indent="0" eaLnBrk="1" hangingPunct="1">
              <a:buNone/>
            </a:pPr>
            <a:r>
              <a:rPr lang="en-US" sz="1800" i="1" dirty="0" smtClean="0">
                <a:latin typeface="Lucida Console" pitchFamily="49" charset="0"/>
              </a:rPr>
              <a:t>1. Sana asked </a:t>
            </a:r>
            <a:r>
              <a:rPr lang="en-US" sz="1800" i="1" dirty="0" err="1" smtClean="0">
                <a:latin typeface="Lucida Console" pitchFamily="49" charset="0"/>
              </a:rPr>
              <a:t>Emon</a:t>
            </a:r>
            <a:r>
              <a:rPr lang="en-US" sz="1800" i="1" dirty="0" smtClean="0">
                <a:latin typeface="Lucida Console" pitchFamily="49" charset="0"/>
              </a:rPr>
              <a:t> </a:t>
            </a:r>
            <a:r>
              <a:rPr lang="en-US" sz="1800" i="1" dirty="0" smtClean="0">
                <a:solidFill>
                  <a:srgbClr val="FF6600"/>
                </a:solidFill>
                <a:latin typeface="Lucida Console" pitchFamily="49" charset="0"/>
              </a:rPr>
              <a:t>not to leave her </a:t>
            </a:r>
            <a:r>
              <a:rPr lang="en-US" sz="1800" i="1" dirty="0" smtClean="0">
                <a:latin typeface="Lucida Console" pitchFamily="49" charset="0"/>
              </a:rPr>
              <a:t>alone anymore. </a:t>
            </a:r>
          </a:p>
          <a:p>
            <a:pPr marL="0" indent="0" eaLnBrk="1" hangingPunct="1">
              <a:buNone/>
            </a:pPr>
            <a:endParaRPr lang="en-US" sz="1800" i="1" dirty="0">
              <a:latin typeface="Lucida Console" pitchFamily="49" charset="0"/>
            </a:endParaRPr>
          </a:p>
          <a:p>
            <a:pPr marL="0" indent="0" eaLnBrk="1" hangingPunct="1">
              <a:buNone/>
            </a:pPr>
            <a:r>
              <a:rPr lang="en-US" sz="1800" i="1" dirty="0" smtClean="0">
                <a:latin typeface="Lucida Console" pitchFamily="49" charset="0"/>
              </a:rPr>
              <a:t>2. </a:t>
            </a:r>
            <a:r>
              <a:rPr lang="en-US" sz="1800" i="1" dirty="0" err="1" smtClean="0">
                <a:latin typeface="Lucida Console" pitchFamily="49" charset="0"/>
              </a:rPr>
              <a:t>Bimala</a:t>
            </a:r>
            <a:r>
              <a:rPr lang="en-US" sz="1800" i="1" dirty="0" smtClean="0">
                <a:latin typeface="Lucida Console" pitchFamily="49" charset="0"/>
              </a:rPr>
              <a:t> asked </a:t>
            </a:r>
            <a:r>
              <a:rPr lang="en-US" sz="1800" i="1" dirty="0" err="1" smtClean="0">
                <a:latin typeface="Lucida Console" pitchFamily="49" charset="0"/>
              </a:rPr>
              <a:t>Indra</a:t>
            </a:r>
            <a:r>
              <a:rPr lang="en-US" sz="1800" i="1" dirty="0" smtClean="0">
                <a:latin typeface="Lucida Console" pitchFamily="49" charset="0"/>
              </a:rPr>
              <a:t> </a:t>
            </a:r>
            <a:r>
              <a:rPr lang="en-US" sz="1800" i="1" dirty="0" smtClean="0">
                <a:solidFill>
                  <a:srgbClr val="FF6600"/>
                </a:solidFill>
                <a:latin typeface="Lucida Console" pitchFamily="49" charset="0"/>
              </a:rPr>
              <a:t>not to hurt her </a:t>
            </a:r>
            <a:r>
              <a:rPr lang="en-US" sz="1800" i="1" dirty="0" smtClean="0">
                <a:latin typeface="Lucida Console" pitchFamily="49" charset="0"/>
              </a:rPr>
              <a:t>anymore.</a:t>
            </a:r>
          </a:p>
          <a:p>
            <a:pPr eaLnBrk="1" hangingPunct="1"/>
            <a:endParaRPr lang="en-US" sz="1800" i="1" dirty="0" smtClean="0">
              <a:latin typeface="Lucida Console" pitchFamily="49" charset="0"/>
            </a:endParaRPr>
          </a:p>
          <a:p>
            <a:pPr marL="0" indent="0" eaLnBrk="1" hangingPunct="1">
              <a:buNone/>
            </a:pPr>
            <a:r>
              <a:rPr lang="en-US" sz="1800" i="1" dirty="0" smtClean="0">
                <a:latin typeface="Lucida Console" pitchFamily="49" charset="0"/>
              </a:rPr>
              <a:t>3. </a:t>
            </a:r>
            <a:r>
              <a:rPr lang="en-US" sz="1800" i="1" dirty="0" err="1" smtClean="0">
                <a:latin typeface="Lucida Console" pitchFamily="49" charset="0"/>
              </a:rPr>
              <a:t>Subho</a:t>
            </a:r>
            <a:r>
              <a:rPr lang="en-US" sz="1800" i="1" dirty="0" smtClean="0">
                <a:latin typeface="Lucida Console" pitchFamily="49" charset="0"/>
              </a:rPr>
              <a:t> told them </a:t>
            </a:r>
            <a:r>
              <a:rPr lang="en-US" sz="1800" i="1" dirty="0" smtClean="0">
                <a:solidFill>
                  <a:srgbClr val="FF6600"/>
                </a:solidFill>
                <a:latin typeface="Lucida Console" pitchFamily="49" charset="0"/>
              </a:rPr>
              <a:t>not to disturb him.</a:t>
            </a:r>
          </a:p>
          <a:p>
            <a:pPr marL="0" indent="0" eaLnBrk="1" hangingPunct="1">
              <a:buNone/>
            </a:pPr>
            <a:endParaRPr lang="en-US" sz="1800" i="1" dirty="0">
              <a:solidFill>
                <a:srgbClr val="FF6600"/>
              </a:solidFill>
              <a:latin typeface="Lucida Console" pitchFamily="49" charset="0"/>
            </a:endParaRPr>
          </a:p>
          <a:p>
            <a:pPr marL="0" indent="0" eaLnBrk="1" hangingPunct="1">
              <a:buNone/>
            </a:pPr>
            <a:r>
              <a:rPr lang="en-US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onsole" pitchFamily="49" charset="0"/>
              </a:rPr>
              <a:t>4.</a:t>
            </a:r>
            <a:r>
              <a:rPr lang="en-US" sz="1800" i="1" dirty="0" smtClean="0">
                <a:solidFill>
                  <a:srgbClr val="FF6600"/>
                </a:solidFill>
                <a:latin typeface="Lucida Console" pitchFamily="49" charset="0"/>
              </a:rPr>
              <a:t> </a:t>
            </a:r>
            <a:r>
              <a:rPr lang="en-US" sz="18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Lucida Console" pitchFamily="49" charset="0"/>
              </a:rPr>
              <a:t>Beli</a:t>
            </a:r>
            <a:r>
              <a:rPr lang="en-US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Lucida Console" pitchFamily="49" charset="0"/>
              </a:rPr>
              <a:t> proposed me </a:t>
            </a:r>
            <a:r>
              <a:rPr lang="en-US" sz="1800" i="1" dirty="0" smtClean="0">
                <a:solidFill>
                  <a:srgbClr val="FF6600"/>
                </a:solidFill>
                <a:latin typeface="Lucida Console" pitchFamily="49" charset="0"/>
              </a:rPr>
              <a:t>that we should </a:t>
            </a:r>
            <a:r>
              <a:rPr lang="en-US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onsole" pitchFamily="49" charset="0"/>
              </a:rPr>
              <a:t>go out.</a:t>
            </a:r>
          </a:p>
          <a:p>
            <a:pPr marL="0" indent="0" eaLnBrk="1" hangingPunct="1">
              <a:buNone/>
            </a:pPr>
            <a:r>
              <a:rPr lang="en-US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onsole" pitchFamily="49" charset="0"/>
              </a:rPr>
              <a:t>5. Tina proposed </a:t>
            </a:r>
            <a:r>
              <a:rPr lang="en-US" sz="18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onsole" pitchFamily="49" charset="0"/>
              </a:rPr>
              <a:t>Rina</a:t>
            </a:r>
            <a:r>
              <a:rPr lang="en-US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onsole" pitchFamily="49" charset="0"/>
              </a:rPr>
              <a:t> that </a:t>
            </a:r>
            <a:r>
              <a:rPr lang="en-US" sz="1800" i="1" dirty="0" smtClean="0">
                <a:solidFill>
                  <a:srgbClr val="FF6600"/>
                </a:solidFill>
                <a:latin typeface="Lucida Console" pitchFamily="49" charset="0"/>
              </a:rPr>
              <a:t>they should </a:t>
            </a:r>
            <a:r>
              <a:rPr lang="en-US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onsole" pitchFamily="49" charset="0"/>
              </a:rPr>
              <a:t>enjoy</a:t>
            </a:r>
            <a:r>
              <a:rPr lang="en-US" sz="1800" i="1" dirty="0" smtClean="0">
                <a:solidFill>
                  <a:srgbClr val="FF6600"/>
                </a:solidFill>
                <a:latin typeface="Lucida Console" pitchFamily="49" charset="0"/>
              </a:rPr>
              <a:t> that </a:t>
            </a:r>
            <a:r>
              <a:rPr lang="en-US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onsole" pitchFamily="49" charset="0"/>
              </a:rPr>
              <a:t>song.</a:t>
            </a:r>
          </a:p>
          <a:p>
            <a:pPr marL="0" indent="0" eaLnBrk="1" hangingPunct="1">
              <a:buNone/>
            </a:pPr>
            <a:endParaRPr lang="en-US" sz="1800" i="1" dirty="0" smtClean="0">
              <a:solidFill>
                <a:srgbClr val="FF6600"/>
              </a:solidFill>
              <a:latin typeface="Lucida Console" pitchFamily="49" charset="0"/>
            </a:endParaRPr>
          </a:p>
          <a:p>
            <a:pPr marL="0" indent="0" eaLnBrk="1" hangingPunct="1">
              <a:buNone/>
            </a:pPr>
            <a:r>
              <a:rPr lang="en-US" sz="1800" i="1" dirty="0" smtClean="0">
                <a:solidFill>
                  <a:srgbClr val="FF6600"/>
                </a:solidFill>
                <a:latin typeface="Lucida Console" pitchFamily="49" charset="0"/>
              </a:rPr>
              <a:t>6. </a:t>
            </a:r>
            <a:r>
              <a:rPr lang="en-US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onsole" pitchFamily="49" charset="0"/>
              </a:rPr>
              <a:t>He proposed them </a:t>
            </a:r>
            <a:r>
              <a:rPr lang="en-US" sz="1800" i="1" dirty="0" smtClean="0">
                <a:solidFill>
                  <a:srgbClr val="FF6600"/>
                </a:solidFill>
                <a:latin typeface="Lucida Console" pitchFamily="49" charset="0"/>
              </a:rPr>
              <a:t>that he might </a:t>
            </a:r>
            <a:r>
              <a:rPr lang="en-US" sz="1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onsole" pitchFamily="49" charset="0"/>
              </a:rPr>
              <a:t>finish.</a:t>
            </a:r>
            <a:endParaRPr lang="en-US" sz="1800" i="1" dirty="0">
              <a:solidFill>
                <a:schemeClr val="tx1">
                  <a:lumMod val="95000"/>
                  <a:lumOff val="5000"/>
                </a:schemeClr>
              </a:solidFill>
              <a:latin typeface="Lucida Console" pitchFamily="49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43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43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43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43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620688"/>
            <a:ext cx="7200800" cy="648072"/>
          </a:xfrm>
          <a:ln>
            <a:solidFill>
              <a:srgbClr val="FF0000"/>
            </a:solidFill>
          </a:ln>
        </p:spPr>
        <p:txBody>
          <a:bodyPr/>
          <a:lstStyle/>
          <a:p>
            <a:r>
              <a:rPr lang="en-US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itchFamily="18" charset="0"/>
              </a:rPr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628800"/>
            <a:ext cx="8424936" cy="44672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Oral solution-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i="1" dirty="0"/>
              <a:t>Try to say what you will use at the place of said, comma and what you will change of reported speech of the following passage- 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sz="3600" b="1" dirty="0" smtClean="0">
                <a:solidFill>
                  <a:srgbClr val="C00000"/>
                </a:solidFill>
              </a:rPr>
              <a:t>             </a:t>
            </a:r>
            <a:r>
              <a:rPr lang="en-US" sz="3600" b="1" i="1" dirty="0" smtClean="0">
                <a:solidFill>
                  <a:srgbClr val="C00000"/>
                </a:solidFill>
              </a:rPr>
              <a:t>“</a:t>
            </a:r>
            <a:r>
              <a:rPr lang="en-US" sz="3600" b="1" i="1" dirty="0" err="1" smtClean="0">
                <a:solidFill>
                  <a:srgbClr val="C00000"/>
                </a:solidFill>
              </a:rPr>
              <a:t>Palash</a:t>
            </a:r>
            <a:r>
              <a:rPr lang="en-US" sz="3600" b="1" i="1" dirty="0" smtClean="0">
                <a:solidFill>
                  <a:srgbClr val="C00000"/>
                </a:solidFill>
              </a:rPr>
              <a:t>, stand up. Haven’t you completed your homework? Let me see this,” the teacher said.</a:t>
            </a:r>
            <a:endParaRPr lang="en-US" sz="36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522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pattFill prst="pct75">
          <a:fgClr>
            <a:schemeClr val="accent6">
              <a:lumMod val="40000"/>
              <a:lumOff val="60000"/>
            </a:schemeClr>
          </a:fgClr>
          <a:bgClr>
            <a:srgbClr val="FFCC66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536" y="1412776"/>
            <a:ext cx="8280920" cy="5112568"/>
          </a:xfrm>
          <a:solidFill>
            <a:schemeClr val="bg1">
              <a:alpha val="43000"/>
            </a:schemeClr>
          </a:solidFill>
        </p:spPr>
        <p:txBody>
          <a:bodyPr/>
          <a:lstStyle/>
          <a:p>
            <a:pPr eaLnBrk="1" hangingPunct="1">
              <a:buFont typeface="Wingdings" pitchFamily="2" charset="2"/>
              <a:buChar char="q"/>
              <a:defRPr/>
            </a:pPr>
            <a:r>
              <a:rPr lang="en-US" sz="3200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Change the passages into indirect from direct- </a:t>
            </a:r>
          </a:p>
          <a:p>
            <a:pPr marL="0" indent="0" algn="ctr" eaLnBrk="1" hangingPunct="1">
              <a:buNone/>
              <a:defRPr/>
            </a:pPr>
            <a:endParaRPr lang="en-US" sz="3200" dirty="0" smtClean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marL="0" indent="0" eaLnBrk="1" hangingPunct="1">
              <a:buNone/>
              <a:defRPr/>
            </a:pPr>
            <a:r>
              <a:rPr lang="en-US" sz="2400" i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</a:rPr>
              <a:t>1. The students said to the teacher, “We can’t do our assignment. Please help us to complete this.” The teacher said, “Don’t worry. Let’s try again.”</a:t>
            </a:r>
          </a:p>
          <a:p>
            <a:pPr eaLnBrk="1" hangingPunct="1">
              <a:defRPr/>
            </a:pPr>
            <a:endParaRPr lang="en-US" sz="2400" i="1" dirty="0" smtClean="0">
              <a:solidFill>
                <a:srgbClr val="0066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Lucida Sans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en-US" sz="2400" i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</a:rPr>
              <a:t>2. My uncle said to my sister, “I won’t be able to come to your birthday party next month. Don’t </a:t>
            </a:r>
            <a:r>
              <a:rPr lang="en-US" sz="2400" i="1" dirty="0" err="1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</a:rPr>
              <a:t>missunderstand</a:t>
            </a:r>
            <a:r>
              <a:rPr lang="en-US" sz="2400" i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Sans" pitchFamily="34" charset="0"/>
              </a:rPr>
              <a:t> me. Enjoy the party and be happy.”</a:t>
            </a:r>
          </a:p>
          <a:p>
            <a:pPr eaLnBrk="1" hangingPunct="1">
              <a:defRPr/>
            </a:pPr>
            <a:endParaRPr lang="en-US" sz="2400" i="1" dirty="0" smtClean="0">
              <a:solidFill>
                <a:srgbClr val="0066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Lucida Sans" pitchFamily="34" charset="0"/>
            </a:endParaRPr>
          </a:p>
        </p:txBody>
      </p:sp>
      <p:sp>
        <p:nvSpPr>
          <p:cNvPr id="19461" name="WordArt 5"/>
          <p:cNvSpPr>
            <a:spLocks noChangeArrowheads="1" noChangeShapeType="1" noTextEdit="1"/>
          </p:cNvSpPr>
          <p:nvPr/>
        </p:nvSpPr>
        <p:spPr bwMode="auto">
          <a:xfrm>
            <a:off x="1691680" y="533400"/>
            <a:ext cx="6156920" cy="6633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EXERCISE AT HOME</a:t>
            </a:r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Arial Black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ricoch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ricoch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ricoch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  <p:bldP spid="1946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00100" y="2571744"/>
            <a:ext cx="7834338" cy="2009384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50" endPos="85000" dir="5400000" sy="-100000" algn="bl" rotWithShape="0"/>
                </a:effectLst>
              </a:rPr>
              <a:t>Thank you for </a:t>
            </a:r>
            <a:br>
              <a:rPr lang="en-US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50" endPos="85000" dir="5400000" sy="-100000" algn="bl" rotWithShape="0"/>
                </a:effectLst>
              </a:rPr>
            </a:br>
            <a:r>
              <a:rPr lang="en-US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50" endPos="85000" dir="5400000" sy="-100000" algn="bl" rotWithShape="0"/>
                </a:effectLst>
              </a:rPr>
              <a:t>being with me.  </a:t>
            </a:r>
            <a:br>
              <a:rPr lang="en-US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50" endPos="85000" dir="5400000" sy="-100000" algn="bl" rotWithShape="0"/>
                </a:effectLst>
              </a:rPr>
            </a:br>
            <a:r>
              <a:rPr lang="en-US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50" endPos="85000" dir="5400000" sy="-100000" algn="bl" rotWithShape="0"/>
                </a:effectLst>
              </a:rPr>
              <a:t>Good bye</a:t>
            </a:r>
            <a:endParaRPr b="1" dirty="0">
              <a:ln w="11430"/>
              <a:solidFill>
                <a:srgbClr val="00B0F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  <a:reflection blurRad="6350" stA="55000" endA="50" endPos="85000" dir="5400000" sy="-100000" algn="bl" rotWithShape="0"/>
              </a:effectLst>
            </a:endParaRPr>
          </a:p>
        </p:txBody>
      </p:sp>
      <p:pic>
        <p:nvPicPr>
          <p:cNvPr id="19459" name="عنصر نائب للمحتوى 3" descr="z023.gif"/>
          <p:cNvPicPr>
            <a:picLocks noGrp="1" noChangeAspect="1"/>
          </p:cNvPicPr>
          <p:nvPr>
            <p:ph idx="4294967295"/>
          </p:nvPr>
        </p:nvPicPr>
        <p:blipFill>
          <a:blip r:embed="rId4"/>
          <a:srcRect/>
          <a:stretch>
            <a:fillRect/>
          </a:stretch>
        </p:blipFill>
        <p:spPr>
          <a:xfrm>
            <a:off x="7248525" y="4643438"/>
            <a:ext cx="1895475" cy="1836737"/>
          </a:xfrm>
        </p:spPr>
      </p:pic>
      <p:pic>
        <p:nvPicPr>
          <p:cNvPr id="19460" name="صورة 6" descr="صورة3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75" y="3000375"/>
            <a:ext cx="19050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صورة 8" descr="word106.gif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00125" y="4357688"/>
            <a:ext cx="4167188" cy="25003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462" name="Picture 6" descr="hand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642938"/>
            <a:ext cx="3111500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صورة 6" descr="صورة3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29438" y="928688"/>
            <a:ext cx="19050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3" name="clap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869160"/>
            <a:ext cx="8424936" cy="1152128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800" dirty="0" err="1" smtClean="0"/>
              <a:t>Greatful</a:t>
            </a:r>
            <a:r>
              <a:rPr lang="en-US" sz="2800" dirty="0" smtClean="0"/>
              <a:t> to-   </a:t>
            </a:r>
            <a:r>
              <a:rPr lang="en-US" sz="1800" dirty="0" err="1" smtClean="0"/>
              <a:t>MD.Nasir</a:t>
            </a:r>
            <a:r>
              <a:rPr lang="en-US" sz="1800" dirty="0" smtClean="0"/>
              <a:t> </a:t>
            </a:r>
            <a:r>
              <a:rPr lang="en-US" sz="1800" dirty="0" err="1" smtClean="0"/>
              <a:t>uddin</a:t>
            </a:r>
            <a:r>
              <a:rPr lang="en-US" sz="1800" dirty="0" smtClean="0"/>
              <a:t> (</a:t>
            </a:r>
            <a:r>
              <a:rPr lang="en-US" sz="1800" dirty="0" err="1" smtClean="0"/>
              <a:t>Bahar</a:t>
            </a:r>
            <a:r>
              <a:rPr lang="en-US" sz="1800" dirty="0" smtClean="0"/>
              <a:t>). Assistant teacher (English)</a:t>
            </a:r>
          </a:p>
          <a:p>
            <a:pPr marL="0" indent="0">
              <a:buNone/>
            </a:pPr>
            <a:r>
              <a:rPr lang="en-US" sz="1800" dirty="0" smtClean="0"/>
              <a:t>                                   </a:t>
            </a:r>
            <a:r>
              <a:rPr lang="en-US" sz="1800" dirty="0" err="1" smtClean="0"/>
              <a:t>Jamila</a:t>
            </a:r>
            <a:r>
              <a:rPr lang="en-US" sz="1800" dirty="0" smtClean="0"/>
              <a:t> </a:t>
            </a:r>
            <a:r>
              <a:rPr lang="en-US" sz="1800" dirty="0" err="1" smtClean="0"/>
              <a:t>Khatun</a:t>
            </a:r>
            <a:r>
              <a:rPr lang="en-US" sz="1800" dirty="0" smtClean="0"/>
              <a:t> </a:t>
            </a:r>
            <a:r>
              <a:rPr lang="en-US" sz="1800" dirty="0" err="1" smtClean="0"/>
              <a:t>Chowdhury</a:t>
            </a:r>
            <a:r>
              <a:rPr lang="en-US" sz="1800" dirty="0" smtClean="0"/>
              <a:t> High School.</a:t>
            </a:r>
          </a:p>
          <a:p>
            <a:pPr marL="0" indent="0">
              <a:buNone/>
            </a:pPr>
            <a:r>
              <a:rPr lang="en-US" sz="1800" dirty="0" smtClean="0"/>
              <a:t>                                   Mobile:01817204698,  E-mail:baharfeni100@yahoo.com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467544" y="418889"/>
            <a:ext cx="8424936" cy="409342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 smtClean="0"/>
              <a:t>                               </a:t>
            </a:r>
            <a:r>
              <a:rPr lang="en-US" sz="4400" b="1" u="sng" dirty="0" smtClean="0">
                <a:solidFill>
                  <a:srgbClr val="FF0000"/>
                </a:solidFill>
              </a:rPr>
              <a:t>Prepared by -</a:t>
            </a:r>
          </a:p>
          <a:p>
            <a:pPr marL="0" indent="0">
              <a:buNone/>
            </a:pPr>
            <a:endParaRPr lang="en-US" sz="3600" b="1" u="sng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sz="4000" b="1" dirty="0" err="1" smtClean="0">
                <a:solidFill>
                  <a:srgbClr val="CCFF33"/>
                </a:solidFill>
              </a:rPr>
              <a:t>Karunamoy</a:t>
            </a:r>
            <a:r>
              <a:rPr lang="en-US" sz="4000" b="1" dirty="0" smtClean="0">
                <a:solidFill>
                  <a:srgbClr val="CCFF33"/>
                </a:solidFill>
              </a:rPr>
              <a:t> Dash</a:t>
            </a:r>
            <a:endParaRPr lang="en-US" sz="4000" b="1" dirty="0">
              <a:solidFill>
                <a:srgbClr val="CCFF33"/>
              </a:solidFill>
            </a:endParaRP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Asst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teacher (</a:t>
            </a:r>
            <a:r>
              <a:rPr lang="en-US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B.P.Ed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</a:p>
          <a:p>
            <a:pPr marL="0" indent="0">
              <a:buNone/>
            </a:pPr>
            <a:r>
              <a:rPr 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Abdul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Wahab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High </a:t>
            </a:r>
            <a:r>
              <a:rPr 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School </a:t>
            </a:r>
          </a:p>
          <a:p>
            <a:pPr marL="0" indent="0">
              <a:buNone/>
            </a:pP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Sreemangal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Moulvibazar</a:t>
            </a:r>
            <a:endParaRPr lang="en-US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Mobile no - 01712291793, </a:t>
            </a:r>
          </a:p>
          <a:p>
            <a:pPr marL="0" indent="0">
              <a:buNone/>
            </a:pP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Email- mrityunjoy161@gmail.com</a:t>
            </a:r>
            <a:endParaRPr lang="en-US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Oval 1"/>
          <p:cNvSpPr/>
          <p:nvPr/>
        </p:nvSpPr>
        <p:spPr bwMode="auto">
          <a:xfrm>
            <a:off x="5724128" y="908719"/>
            <a:ext cx="2736304" cy="3168353"/>
          </a:xfrm>
          <a:prstGeom prst="ellipse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4580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cabg021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صورة 1" descr="قلوب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91138" y="4114800"/>
            <a:ext cx="3735387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صورة 1" descr="قلوب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08613" y="685800"/>
            <a:ext cx="3735387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صورة 1" descr="قلوب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8138" y="4386263"/>
            <a:ext cx="3735387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صورة 1" descr="قلوب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9552" y="911002"/>
            <a:ext cx="3735388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 bwMode="auto">
          <a:xfrm>
            <a:off x="1686237" y="716310"/>
            <a:ext cx="5544616" cy="726976"/>
          </a:xfrm>
          <a:prstGeom prst="rect">
            <a:avLst/>
          </a:prstGeom>
          <a:noFill/>
          <a:ln w="12700" cap="flat" cmpd="sng" algn="ctr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TODAYS LESSON-</a:t>
            </a:r>
          </a:p>
        </p:txBody>
      </p:sp>
      <p:sp>
        <p:nvSpPr>
          <p:cNvPr id="6" name="Rectangle 5"/>
          <p:cNvSpPr/>
          <p:nvPr/>
        </p:nvSpPr>
        <p:spPr>
          <a:xfrm>
            <a:off x="539553" y="2777039"/>
            <a:ext cx="8136904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en-US" sz="5400" b="1" i="0" u="none" strike="noStrike" cap="none" spc="0" normalizeH="0" baseline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</a:rPr>
              <a:t>NARRATION / SPEECH</a:t>
            </a:r>
          </a:p>
          <a:p>
            <a:pPr algn="ctr"/>
            <a:r>
              <a:rPr kumimoji="0" lang="en-US" sz="5400" b="1" i="0" u="none" strike="noStrike" cap="none" spc="0" normalizeH="0" baseline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</a:rPr>
              <a:t> (</a:t>
            </a:r>
            <a:r>
              <a:rPr kumimoji="0" lang="en-US" sz="5400" b="1" i="0" u="none" strike="noStrike" cap="none" spc="0" normalizeH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</a:rPr>
              <a:t> IMPERATIVE)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5780900"/>
      </p:ext>
    </p:extLst>
  </p:cSld>
  <p:clrMapOvr>
    <a:masterClrMapping/>
  </p:clrMapOvr>
  <p:transition>
    <p:sndAc>
      <p:stSnd>
        <p:snd r:embed="rId3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pattFill prst="pct25">
          <a:fgClr>
            <a:schemeClr val="bg1">
              <a:lumMod val="95000"/>
            </a:schemeClr>
          </a:fgClr>
          <a:bgClr>
            <a:srgbClr val="CCCCFF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447800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6600"/>
            </a:solidFill>
          </a:ln>
        </p:spPr>
        <p:txBody>
          <a:bodyPr/>
          <a:lstStyle/>
          <a:p>
            <a:pPr eaLnBrk="1" hangingPunct="1"/>
            <a:endParaRPr lang="en-GB" i="1" dirty="0" smtClean="0">
              <a:latin typeface="Lucida Handwriting" pitchFamily="66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DIRECT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Am, is, are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Shall/will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Can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May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Must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Have/has to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Ought to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sz="half" idx="2"/>
          </p:nvPr>
        </p:nvSpPr>
        <p:spPr>
          <a:solidFill>
            <a:schemeClr val="bg1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3200" dirty="0" smtClean="0">
                <a:latin typeface="Comic Sans MS" pitchFamily="66" charset="0"/>
              </a:rPr>
              <a:t>INDIRECT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Comic Sans MS" pitchFamily="66" charset="0"/>
              </a:rPr>
              <a:t>Was/were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Comic Sans MS" pitchFamily="66" charset="0"/>
              </a:rPr>
              <a:t>would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Comic Sans MS" pitchFamily="66" charset="0"/>
              </a:rPr>
              <a:t>Could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Comic Sans MS" pitchFamily="66" charset="0"/>
              </a:rPr>
              <a:t>Might</a:t>
            </a:r>
          </a:p>
          <a:p>
            <a:pPr eaLnBrk="1" hangingPunct="1">
              <a:lnSpc>
                <a:spcPct val="90000"/>
              </a:lnSpc>
            </a:pPr>
            <a:endParaRPr lang="en-US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Comic Sans MS" pitchFamily="66" charset="0"/>
              </a:rPr>
              <a:t>Had to</a:t>
            </a:r>
          </a:p>
          <a:p>
            <a:pPr eaLnBrk="1" hangingPunct="1">
              <a:lnSpc>
                <a:spcPct val="90000"/>
              </a:lnSpc>
            </a:pPr>
            <a:endParaRPr lang="en-US" dirty="0" smtClean="0">
              <a:latin typeface="Comic Sans MS" pitchFamily="66" charset="0"/>
            </a:endParaRPr>
          </a:p>
        </p:txBody>
      </p:sp>
      <p:sp>
        <p:nvSpPr>
          <p:cNvPr id="3082" name="WordArt 10"/>
          <p:cNvSpPr>
            <a:spLocks noChangeArrowheads="1" noChangeShapeType="1" noTextEdit="1"/>
          </p:cNvSpPr>
          <p:nvPr/>
        </p:nvSpPr>
        <p:spPr bwMode="auto">
          <a:xfrm>
            <a:off x="838200" y="404813"/>
            <a:ext cx="7467600" cy="1271587"/>
          </a:xfrm>
          <a:prstGeom prst="rect">
            <a:avLst/>
          </a:prstGeom>
        </p:spPr>
        <p:txBody>
          <a:bodyPr wrap="none" fromWordArt="1">
            <a:prstTxWarp prst="textWave4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THE CHANGES OF </a:t>
            </a:r>
            <a:r>
              <a:rPr lang="en-US" sz="3600" kern="10" dirty="0" smtClean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TO BE </a:t>
            </a:r>
            <a:r>
              <a:rPr lang="en-US" sz="3600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&amp; AUXILIARY </a:t>
            </a:r>
            <a:r>
              <a:rPr lang="en-US" sz="3600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CCFF33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VERBS</a:t>
            </a:r>
          </a:p>
        </p:txBody>
      </p:sp>
      <p:sp>
        <p:nvSpPr>
          <p:cNvPr id="3083" name="AutoShape 11"/>
          <p:cNvSpPr>
            <a:spLocks/>
          </p:cNvSpPr>
          <p:nvPr/>
        </p:nvSpPr>
        <p:spPr bwMode="auto">
          <a:xfrm>
            <a:off x="2852738" y="4508500"/>
            <a:ext cx="1143000" cy="990600"/>
          </a:xfrm>
          <a:prstGeom prst="rightBrace">
            <a:avLst>
              <a:gd name="adj1" fmla="val 63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75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75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3" dur="500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75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75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75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75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75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75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1" dur="500"/>
                                        <p:tgtEl>
                                          <p:spTgt spid="30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 autoUpdateAnimBg="0"/>
      <p:bldP spid="3075" grpId="0" build="p" autoUpdateAnimBg="0"/>
      <p:bldP spid="3076" grpId="0" build="p" autoUpdateAnimBg="0"/>
      <p:bldP spid="3082" grpId="0"/>
      <p:bldP spid="308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pattFill prst="pct70">
          <a:fgClr>
            <a:schemeClr val="accent3">
              <a:lumMod val="90000"/>
            </a:schemeClr>
          </a:fgClr>
          <a:bgClr>
            <a:schemeClr val="accent6">
              <a:lumMod val="40000"/>
              <a:lumOff val="6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295400"/>
          </a:xfrm>
          <a:solidFill>
            <a:schemeClr val="bg1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7030A0"/>
                </a:solidFill>
                <a:latin typeface="Lucida Handwriting" pitchFamily="66" charset="0"/>
              </a:rPr>
              <a:t>CHANGES OF ADVERB OF TIME </a:t>
            </a:r>
            <a:r>
              <a:rPr lang="tr-TR" b="1" dirty="0" smtClean="0">
                <a:solidFill>
                  <a:srgbClr val="7030A0"/>
                </a:solidFill>
                <a:latin typeface="Lucida Handwriting" pitchFamily="66" charset="0"/>
              </a:rPr>
              <a:t>&amp;</a:t>
            </a:r>
            <a:r>
              <a:rPr lang="en-US" b="1" dirty="0" smtClean="0">
                <a:solidFill>
                  <a:srgbClr val="7030A0"/>
                </a:solidFill>
                <a:latin typeface="Lucida Handwriting" pitchFamily="66" charset="0"/>
              </a:rPr>
              <a:t> PLACE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3810000" cy="4572000"/>
          </a:xfrm>
          <a:solidFill>
            <a:srgbClr val="99CCFF"/>
          </a:solidFill>
          <a:ln>
            <a:solidFill>
              <a:srgbClr val="FF0000"/>
            </a:solidFill>
          </a:ln>
        </p:spPr>
        <p:txBody>
          <a:bodyPr/>
          <a:lstStyle/>
          <a:p>
            <a:pPr algn="ctr" eaLnBrk="1" hangingPunct="1">
              <a:defRPr/>
            </a:pP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DIRECT</a:t>
            </a:r>
          </a:p>
          <a:p>
            <a:pPr eaLnBrk="1" hangingPunct="1">
              <a:defRPr/>
            </a:pPr>
            <a:r>
              <a:rPr lang="en-US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NOW</a:t>
            </a:r>
          </a:p>
          <a:p>
            <a:pPr eaLnBrk="1" hangingPunct="1">
              <a:defRPr/>
            </a:pPr>
            <a:r>
              <a:rPr lang="en-US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TOMORROW</a:t>
            </a:r>
          </a:p>
          <a:p>
            <a:pPr eaLnBrk="1" hangingPunct="1">
              <a:defRPr/>
            </a:pPr>
            <a:r>
              <a:rPr lang="en-US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NEXT WEEK</a:t>
            </a:r>
          </a:p>
          <a:p>
            <a:pPr eaLnBrk="1" hangingPunct="1">
              <a:defRPr/>
            </a:pPr>
            <a:r>
              <a:rPr lang="en-US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TONIGHT</a:t>
            </a:r>
          </a:p>
          <a:p>
            <a:pPr eaLnBrk="1" hangingPunct="1">
              <a:defRPr/>
            </a:pPr>
            <a:r>
              <a:rPr lang="en-US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TODAY</a:t>
            </a:r>
          </a:p>
          <a:p>
            <a:pPr eaLnBrk="1" hangingPunct="1">
              <a:defRPr/>
            </a:pPr>
            <a:r>
              <a:rPr lang="en-US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YESTERDAY</a:t>
            </a:r>
          </a:p>
          <a:p>
            <a:pPr eaLnBrk="1" hangingPunct="1">
              <a:defRPr/>
            </a:pPr>
            <a:r>
              <a:rPr lang="en-US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LAST NIGHT</a:t>
            </a:r>
          </a:p>
          <a:p>
            <a:pPr eaLnBrk="1" hangingPunct="1">
              <a:defRPr/>
            </a:pPr>
            <a:r>
              <a:rPr lang="en-US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LAST WEEK</a:t>
            </a:r>
          </a:p>
          <a:p>
            <a:pPr eaLnBrk="1" hangingPunct="1">
              <a:defRPr/>
            </a:pPr>
            <a:r>
              <a:rPr lang="en-US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HERE</a:t>
            </a:r>
          </a:p>
          <a:p>
            <a:pPr eaLnBrk="1" hangingPunct="1">
              <a:defRPr/>
            </a:pPr>
            <a:r>
              <a:rPr lang="en-US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THIS</a:t>
            </a:r>
          </a:p>
          <a:p>
            <a:pPr eaLnBrk="1" hangingPunct="1">
              <a:defRPr/>
            </a:pPr>
            <a:r>
              <a:rPr lang="en-US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THESE</a:t>
            </a:r>
          </a:p>
          <a:p>
            <a:pPr eaLnBrk="1" hangingPunct="1">
              <a:defRPr/>
            </a:pPr>
            <a:endParaRPr lang="en-US" sz="1800" dirty="0" smtClean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981200"/>
            <a:ext cx="3810000" cy="4572000"/>
          </a:xfrm>
          <a:solidFill>
            <a:srgbClr val="99CCFF"/>
          </a:solidFill>
          <a:ln>
            <a:solidFill>
              <a:srgbClr val="FF0000"/>
            </a:solidFill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3200" dirty="0" smtClean="0">
                <a:solidFill>
                  <a:srgbClr val="FF00FF"/>
                </a:solidFill>
                <a:latin typeface="Comic Sans MS" pitchFamily="66" charset="0"/>
              </a:rPr>
              <a:t>INDIRECT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FF00FF"/>
                </a:solidFill>
                <a:latin typeface="Comic Sans MS" pitchFamily="66" charset="0"/>
              </a:rPr>
              <a:t>THEN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FF00FF"/>
                </a:solidFill>
                <a:latin typeface="Comic Sans MS" pitchFamily="66" charset="0"/>
              </a:rPr>
              <a:t>THE NEXT DAY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FF00FF"/>
                </a:solidFill>
                <a:latin typeface="Comic Sans MS" pitchFamily="66" charset="0"/>
              </a:rPr>
              <a:t>THE FOLLOWING WEEK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FF00FF"/>
                </a:solidFill>
                <a:latin typeface="Comic Sans MS" pitchFamily="66" charset="0"/>
              </a:rPr>
              <a:t>THAT NIGHT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FF00FF"/>
                </a:solidFill>
                <a:latin typeface="Comic Sans MS" pitchFamily="66" charset="0"/>
              </a:rPr>
              <a:t>THAT DAY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FF00FF"/>
                </a:solidFill>
                <a:latin typeface="Comic Sans MS" pitchFamily="66" charset="0"/>
              </a:rPr>
              <a:t>THE PREVIOUS DAY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FF00FF"/>
                </a:solidFill>
                <a:latin typeface="Comic Sans MS" pitchFamily="66" charset="0"/>
              </a:rPr>
              <a:t>THE PREVIOUS NIGHT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FF00FF"/>
                </a:solidFill>
                <a:latin typeface="Comic Sans MS" pitchFamily="66" charset="0"/>
              </a:rPr>
              <a:t>THE PREVIOUS WEEK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FF00FF"/>
                </a:solidFill>
                <a:latin typeface="Comic Sans MS" pitchFamily="66" charset="0"/>
              </a:rPr>
              <a:t>THERE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FF00FF"/>
                </a:solidFill>
                <a:latin typeface="Comic Sans MS" pitchFamily="66" charset="0"/>
              </a:rPr>
              <a:t>THAT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FF00FF"/>
                </a:solidFill>
                <a:latin typeface="Comic Sans MS" pitchFamily="66" charset="0"/>
              </a:rPr>
              <a:t>THOSE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>
              <a:latin typeface="Comic Sans MS" pitchFamily="66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75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75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75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75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75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5" dur="75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75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0" dur="500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5" dur="75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0" dur="500"/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5" dur="75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0" dur="500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5" dur="75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0" dur="500"/>
                                        <p:tgtEl>
                                          <p:spTgt spid="4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5" dur="75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0" dur="500"/>
                                        <p:tgtEl>
                                          <p:spTgt spid="4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5" dur="75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0" dur="500"/>
                                        <p:tgtEl>
                                          <p:spTgt spid="410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 autoUpdateAnimBg="0"/>
      <p:bldP spid="4099" grpId="0" build="p" autoUpdateAnimBg="0"/>
      <p:bldP spid="4100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75">
          <a:fgClr>
            <a:schemeClr val="accent2">
              <a:lumMod val="40000"/>
              <a:lumOff val="60000"/>
            </a:schemeClr>
          </a:fgClr>
          <a:bgClr>
            <a:srgbClr val="FFCC66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395536" y="332656"/>
            <a:ext cx="8424936" cy="122413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HOW TO IDENTIFY AN  IMPERATIVE</a:t>
            </a:r>
            <a:r>
              <a:rPr kumimoji="0" lang="en-US" sz="36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 SENTENCE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971600" y="1916832"/>
            <a:ext cx="7344816" cy="4320480"/>
          </a:xfrm>
          <a:prstGeom prst="roundRect">
            <a:avLst/>
          </a:prstGeom>
          <a:noFill/>
          <a:ln w="9525" cap="flat" cmpd="dbl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glow rad="127000">
              <a:schemeClr val="bg1"/>
            </a:glow>
            <a:outerShdw blurRad="533400" dist="50800" dir="5400000" algn="ctr" rotWithShape="0">
              <a:srgbClr val="99CCFF">
                <a:alpha val="75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</a:rPr>
              <a:t>1. 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</a:rPr>
              <a:t>P.V +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</a:rPr>
              <a:t>Obj</a:t>
            </a:r>
            <a:r>
              <a:rPr kumimoji="0" lang="en-US" sz="3600" b="1" i="0" u="none" strike="noStrike" cap="none" normalizeH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</a:rPr>
              <a:t>+ ……..</a:t>
            </a: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</a:rPr>
              <a:t>   Or,    Don’t + P.V + </a:t>
            </a:r>
            <a:r>
              <a:rPr lang="en-US" sz="3600" b="1" dirty="0" err="1" smtClean="0">
                <a:solidFill>
                  <a:schemeClr val="accent6">
                    <a:lumMod val="75000"/>
                  </a:schemeClr>
                </a:solidFill>
              </a:rPr>
              <a:t>Obj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</a:rPr>
              <a:t> +  ……</a:t>
            </a: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3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</a:rPr>
              <a:t>2. </a:t>
            </a: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Please + ,, + ,,+ ………..</a:t>
            </a: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3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</a:rPr>
              <a:t>3. </a:t>
            </a:r>
            <a:r>
              <a:rPr lang="en-US" sz="3600" b="1" dirty="0" smtClean="0">
                <a:solidFill>
                  <a:srgbClr val="FF00FF"/>
                </a:solidFill>
              </a:rPr>
              <a:t>Let + …………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FF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163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pattFill prst="pct25">
          <a:fgClr>
            <a:schemeClr val="accent1">
              <a:lumMod val="20000"/>
              <a:lumOff val="80000"/>
            </a:schemeClr>
          </a:fgClr>
          <a:bgClr>
            <a:schemeClr val="accent6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251520" y="188640"/>
            <a:ext cx="8712968" cy="6336704"/>
          </a:xfrm>
          <a:prstGeom prst="rect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C00000"/>
                </a:solidFill>
              </a:rPr>
              <a:t>SOME CHANGES- </a:t>
            </a:r>
          </a:p>
          <a:p>
            <a:pPr marL="342900" marR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en-US" b="1" dirty="0" smtClean="0">
                <a:solidFill>
                  <a:schemeClr val="accent2"/>
                </a:solidFill>
              </a:rPr>
              <a:t>WHEN AN IMPERATIVE IS STARTED BY WRITING    </a:t>
            </a:r>
            <a:r>
              <a:rPr lang="en-US" b="1" u="sng" dirty="0" smtClean="0">
                <a:solidFill>
                  <a:srgbClr val="FF0000"/>
                </a:solidFill>
              </a:rPr>
              <a:t>‘P.VERB OR DON’T’ </a:t>
            </a:r>
            <a:endParaRPr lang="en-US" b="1" u="sng" dirty="0">
              <a:solidFill>
                <a:srgbClr val="FF0000"/>
              </a:solidFill>
            </a:endParaRPr>
          </a:p>
          <a:p>
            <a:pPr marL="457200" marR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endParaRPr lang="en-US" b="1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WHEN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AN IMPARATIVE IS STARTED BY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WRITING </a:t>
            </a:r>
            <a:r>
              <a:rPr lang="en-US" b="1" u="sng" dirty="0" smtClean="0">
                <a:solidFill>
                  <a:srgbClr val="FF0000"/>
                </a:solidFill>
              </a:rPr>
              <a:t>‘PLEASE’ </a:t>
            </a:r>
            <a:endParaRPr lang="en-US" u="sng" dirty="0" smtClean="0">
              <a:solidFill>
                <a:srgbClr val="FF0000"/>
              </a:solidFill>
            </a:endParaRPr>
          </a:p>
          <a:p>
            <a:pPr rtl="1" eaLnBrk="1" fontAlgn="t" latinLnBrk="0" hangingPunct="1"/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90401160"/>
              </p:ext>
            </p:extLst>
          </p:nvPr>
        </p:nvGraphicFramePr>
        <p:xfrm>
          <a:off x="1403648" y="1484784"/>
          <a:ext cx="7200800" cy="210312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393703"/>
                <a:gridCol w="5807097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indirect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Direct   </a:t>
                      </a:r>
                      <a:endParaRPr lang="en-US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Said 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  ordered/ commanded / Advised / suggested</a:t>
                      </a: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,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  to / not to</a:t>
                      </a:r>
                      <a:endParaRPr lang="en-US" sz="24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  Rest of the sentence</a:t>
                      </a:r>
                      <a:r>
                        <a:rPr lang="en-US" sz="2400" baseline="0" dirty="0" smtClean="0"/>
                        <a:t> from reported speech              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30213631"/>
              </p:ext>
            </p:extLst>
          </p:nvPr>
        </p:nvGraphicFramePr>
        <p:xfrm>
          <a:off x="1475656" y="4653136"/>
          <a:ext cx="7200800" cy="17424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634332"/>
                <a:gridCol w="556646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indirect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Direct  </a:t>
                      </a:r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    Said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requested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/>
                        <a:t>       ,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to / not to</a:t>
                      </a:r>
                      <a:endParaRPr lang="en-US" sz="2400" dirty="0"/>
                    </a:p>
                  </a:txBody>
                  <a:tcPr/>
                </a:tc>
              </a:tr>
              <a:tr h="133216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Rest of the sentence</a:t>
                      </a:r>
                      <a:r>
                        <a:rPr lang="en-US" sz="2400" baseline="0" dirty="0" smtClean="0"/>
                        <a:t> from reported speech   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6">
              <a:lumMod val="40000"/>
              <a:lumOff val="60000"/>
            </a:schemeClr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1560" y="692697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b="1" dirty="0">
                <a:solidFill>
                  <a:srgbClr val="C00000"/>
                </a:solidFill>
              </a:rPr>
              <a:t>WHEN AN IMPARATIVE IS STARTED BY WRITING </a:t>
            </a:r>
            <a:r>
              <a:rPr lang="en-US" b="1" u="sng" dirty="0" smtClean="0">
                <a:solidFill>
                  <a:srgbClr val="C00000"/>
                </a:solidFill>
              </a:rPr>
              <a:t>‘LET’ </a:t>
            </a:r>
            <a:endParaRPr lang="en-US" u="sng" dirty="0">
              <a:solidFill>
                <a:srgbClr val="C00000"/>
              </a:solidFill>
            </a:endParaRPr>
          </a:p>
          <a:p>
            <a:pPr rtl="1" eaLnBrk="1" fontAlgn="t" latinLnBrk="0" hangingPunct="1"/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18804245"/>
              </p:ext>
            </p:extLst>
          </p:nvPr>
        </p:nvGraphicFramePr>
        <p:xfrm>
          <a:off x="971600" y="1893026"/>
          <a:ext cx="7272808" cy="247854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728192"/>
                <a:gridCol w="5544616"/>
              </a:tblGrid>
              <a:tr h="592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DIRECT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INDIRECT</a:t>
                      </a:r>
                      <a:endParaRPr lang="en-US" dirty="0"/>
                    </a:p>
                  </a:txBody>
                  <a:tcPr/>
                </a:tc>
              </a:tr>
              <a:tr h="5925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said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                           proposed</a:t>
                      </a:r>
                      <a:endParaRPr lang="en-US" sz="2000" dirty="0"/>
                    </a:p>
                  </a:txBody>
                  <a:tcPr/>
                </a:tc>
              </a:tr>
              <a:tr h="5925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,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                                that</a:t>
                      </a:r>
                      <a:endParaRPr lang="en-US" sz="2000" dirty="0"/>
                    </a:p>
                  </a:txBody>
                  <a:tcPr/>
                </a:tc>
              </a:tr>
              <a:tr h="694577"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 smtClean="0"/>
                        <a:t> reported speech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                Sub + should  + …….(let us)</a:t>
                      </a:r>
                    </a:p>
                    <a:p>
                      <a:pPr algn="l"/>
                      <a:r>
                        <a:rPr lang="en-US" sz="2000" dirty="0" smtClean="0"/>
                        <a:t> Or,          sub + might   +…….(let</a:t>
                      </a:r>
                      <a:r>
                        <a:rPr lang="en-US" sz="2000" baseline="0" dirty="0" smtClean="0"/>
                        <a:t> me)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28053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pattFill prst="narHorz">
          <a:fgClr>
            <a:schemeClr val="accent6">
              <a:lumMod val="40000"/>
              <a:lumOff val="60000"/>
            </a:schemeClr>
          </a:fgClr>
          <a:bgClr>
            <a:schemeClr val="accent6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208912" cy="595536"/>
          </a:xfrm>
          <a:solidFill>
            <a:srgbClr val="FF9900">
              <a:alpha val="54000"/>
            </a:srgbClr>
          </a:solidFill>
        </p:spPr>
        <p:txBody>
          <a:bodyPr/>
          <a:lstStyle/>
          <a:p>
            <a:pPr eaLnBrk="1" hangingPunct="1"/>
            <a:r>
              <a:rPr lang="en-US" sz="2800" b="1" dirty="0" smtClean="0">
                <a:latin typeface="Lucida Handwriting" pitchFamily="66" charset="0"/>
              </a:rPr>
              <a:t>COMMAND EXAMPLE ( individual work)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3568" y="1196752"/>
            <a:ext cx="3810000" cy="5328592"/>
          </a:xfrm>
          <a:solidFill>
            <a:srgbClr val="99FF66">
              <a:alpha val="58000"/>
            </a:srgbClr>
          </a:solidFill>
          <a:ln>
            <a:solidFill>
              <a:srgbClr val="FF0000"/>
            </a:solidFill>
          </a:ln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DIRECT</a:t>
            </a:r>
          </a:p>
          <a:p>
            <a:pPr eaLnBrk="1" hangingPunct="1">
              <a:defRPr/>
            </a:pPr>
            <a:r>
              <a:rPr lang="en-US" sz="1800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The teacher said to me, Open your book.” </a:t>
            </a:r>
          </a:p>
          <a:p>
            <a:pPr eaLnBrk="1" hangingPunct="1">
              <a:defRPr/>
            </a:pPr>
            <a:endParaRPr lang="en-US" sz="1800" i="1" dirty="0">
              <a:effectLst>
                <a:outerShdw blurRad="38100" dist="38100" dir="2700000" algn="tl">
                  <a:srgbClr val="FFFFFF"/>
                </a:outerShdw>
              </a:effectLst>
              <a:latin typeface="Lucida Sans" pitchFamily="34" charset="0"/>
            </a:endParaRPr>
          </a:p>
          <a:p>
            <a:pPr eaLnBrk="1" hangingPunct="1">
              <a:defRPr/>
            </a:pPr>
            <a:r>
              <a:rPr lang="en-US" sz="1800" i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Sima</a:t>
            </a:r>
            <a:r>
              <a:rPr lang="en-US" sz="1800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 said to Manu, “Give me a piece of paper.”</a:t>
            </a:r>
          </a:p>
          <a:p>
            <a:pPr eaLnBrk="1" hangingPunct="1">
              <a:defRPr/>
            </a:pPr>
            <a:endParaRPr lang="en-US" sz="1800" i="1" dirty="0">
              <a:effectLst>
                <a:outerShdw blurRad="38100" dist="38100" dir="2700000" algn="tl">
                  <a:srgbClr val="FFFFFF"/>
                </a:outerShdw>
              </a:effectLst>
              <a:latin typeface="Lucida Sans" pitchFamily="34" charset="0"/>
            </a:endParaRPr>
          </a:p>
          <a:p>
            <a:pPr eaLnBrk="1" hangingPunct="1">
              <a:defRPr/>
            </a:pPr>
            <a:endParaRPr lang="en-US" sz="1800" i="1" dirty="0" smtClean="0">
              <a:effectLst>
                <a:outerShdw blurRad="38100" dist="38100" dir="2700000" algn="tl">
                  <a:srgbClr val="FFFFFF"/>
                </a:outerShdw>
              </a:effectLst>
              <a:latin typeface="Lucida Sans" pitchFamily="34" charset="0"/>
            </a:endParaRPr>
          </a:p>
          <a:p>
            <a:pPr eaLnBrk="1" hangingPunct="1">
              <a:defRPr/>
            </a:pPr>
            <a:r>
              <a:rPr lang="en-US" sz="1800" i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Rony</a:t>
            </a:r>
            <a:r>
              <a:rPr lang="en-US" sz="1800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 said him, “Call me tonight.”</a:t>
            </a:r>
          </a:p>
          <a:p>
            <a:pPr eaLnBrk="1" hangingPunct="1">
              <a:defRPr/>
            </a:pPr>
            <a:endParaRPr lang="en-US" sz="1800" i="1" dirty="0">
              <a:effectLst>
                <a:outerShdw blurRad="38100" dist="38100" dir="2700000" algn="tl">
                  <a:srgbClr val="FFFFFF"/>
                </a:outerShdw>
              </a:effectLst>
              <a:latin typeface="Lucida Sans" pitchFamily="34" charset="0"/>
            </a:endParaRPr>
          </a:p>
          <a:p>
            <a:pPr eaLnBrk="1" hangingPunct="1">
              <a:defRPr/>
            </a:pPr>
            <a:r>
              <a:rPr lang="en-US" sz="1800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The teacher said to me,</a:t>
            </a:r>
            <a:r>
              <a:rPr lang="en-US" sz="18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 </a:t>
            </a:r>
            <a:r>
              <a:rPr lang="en-US" sz="1800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“Don’t  smoke.”</a:t>
            </a:r>
          </a:p>
          <a:p>
            <a:pPr eaLnBrk="1" hangingPunct="1">
              <a:defRPr/>
            </a:pPr>
            <a:endParaRPr lang="en-US" sz="1800" i="1" dirty="0" smtClean="0">
              <a:effectLst>
                <a:outerShdw blurRad="38100" dist="38100" dir="2700000" algn="tl">
                  <a:srgbClr val="FFFFFF"/>
                </a:outerShdw>
              </a:effectLst>
              <a:latin typeface="Lucida Sans" pitchFamily="34" charset="0"/>
            </a:endParaRPr>
          </a:p>
          <a:p>
            <a:pPr eaLnBrk="1" hangingPunct="1">
              <a:defRPr/>
            </a:pPr>
            <a:r>
              <a:rPr lang="en-US" sz="1800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She said to </a:t>
            </a:r>
            <a:r>
              <a:rPr lang="en-US" sz="1800" i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Riya</a:t>
            </a:r>
            <a:r>
              <a:rPr lang="en-US" sz="1800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, “Please come here”</a:t>
            </a:r>
          </a:p>
          <a:p>
            <a:pPr eaLnBrk="1" hangingPunct="1">
              <a:defRPr/>
            </a:pPr>
            <a:endParaRPr lang="en-US" sz="2000" i="1" dirty="0">
              <a:effectLst>
                <a:outerShdw blurRad="38100" dist="38100" dir="2700000" algn="tl">
                  <a:srgbClr val="FFFFFF"/>
                </a:outerShdw>
              </a:effectLst>
              <a:latin typeface="Lucida Sans" pitchFamily="34" charset="0"/>
            </a:endParaRPr>
          </a:p>
          <a:p>
            <a:pPr eaLnBrk="1" hangingPunct="1">
              <a:defRPr/>
            </a:pPr>
            <a:endParaRPr lang="en-US" sz="2000" i="1" dirty="0" smtClean="0">
              <a:effectLst>
                <a:outerShdw blurRad="38100" dist="38100" dir="2700000" algn="tl">
                  <a:srgbClr val="FFFFFF"/>
                </a:outerShdw>
              </a:effectLst>
              <a:latin typeface="Lucida Sans" pitchFamily="34" charset="0"/>
            </a:endParaRPr>
          </a:p>
          <a:p>
            <a:pPr eaLnBrk="1" hangingPunct="1">
              <a:defRPr/>
            </a:pPr>
            <a:endParaRPr lang="en-US" sz="2000" i="1" dirty="0" smtClean="0">
              <a:effectLst>
                <a:outerShdw blurRad="38100" dist="38100" dir="2700000" algn="tl">
                  <a:srgbClr val="FFFFFF"/>
                </a:outerShdw>
              </a:effectLst>
              <a:latin typeface="Lucida Sans" pitchFamily="34" charset="0"/>
            </a:endParaRP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16016" y="1196752"/>
            <a:ext cx="3810000" cy="5328592"/>
          </a:xfrm>
          <a:solidFill>
            <a:srgbClr val="FFFF00">
              <a:alpha val="39000"/>
            </a:srgbClr>
          </a:solidFill>
          <a:ln>
            <a:solidFill>
              <a:srgbClr val="FF0000"/>
            </a:solidFill>
          </a:ln>
        </p:spPr>
        <p:txBody>
          <a:bodyPr/>
          <a:lstStyle/>
          <a:p>
            <a:pPr algn="ctr" eaLnBrk="1" hangingPunct="1"/>
            <a:r>
              <a:rPr lang="en-US" dirty="0" smtClean="0">
                <a:latin typeface="Comic Sans MS" pitchFamily="66" charset="0"/>
              </a:rPr>
              <a:t>INDIRECT </a:t>
            </a:r>
          </a:p>
          <a:p>
            <a:pPr eaLnBrk="1" hangingPunct="1"/>
            <a:r>
              <a:rPr lang="en-US" sz="1800" b="1" i="1" dirty="0" smtClean="0">
                <a:latin typeface="Lucida Console" pitchFamily="49" charset="0"/>
              </a:rPr>
              <a:t>The teacher </a:t>
            </a:r>
            <a:r>
              <a:rPr lang="en-US" sz="1800" b="1" i="1" dirty="0" smtClean="0">
                <a:solidFill>
                  <a:srgbClr val="FF0000"/>
                </a:solidFill>
                <a:latin typeface="Lucida Console" pitchFamily="49" charset="0"/>
              </a:rPr>
              <a:t>ordered</a:t>
            </a:r>
            <a:r>
              <a:rPr lang="en-US" sz="1800" b="1" i="1" dirty="0" smtClean="0">
                <a:latin typeface="Lucida Console" pitchFamily="49" charset="0"/>
              </a:rPr>
              <a:t> me </a:t>
            </a:r>
            <a:r>
              <a:rPr lang="en-US" sz="1800" b="1" i="1" dirty="0" smtClean="0">
                <a:solidFill>
                  <a:srgbClr val="FF6600"/>
                </a:solidFill>
                <a:latin typeface="Lucida Console" pitchFamily="49" charset="0"/>
              </a:rPr>
              <a:t>to open my </a:t>
            </a:r>
            <a:r>
              <a:rPr lang="en-US" sz="1800" b="1" i="1" dirty="0" smtClean="0">
                <a:latin typeface="Lucida Console" pitchFamily="49" charset="0"/>
              </a:rPr>
              <a:t>book.</a:t>
            </a:r>
          </a:p>
          <a:p>
            <a:pPr eaLnBrk="1" hangingPunct="1"/>
            <a:endParaRPr lang="en-US" sz="1800" b="1" i="1" dirty="0">
              <a:latin typeface="Lucida Console" pitchFamily="49" charset="0"/>
            </a:endParaRPr>
          </a:p>
          <a:p>
            <a:pPr eaLnBrk="1" hangingPunct="1"/>
            <a:r>
              <a:rPr lang="en-US" sz="1800" b="1" i="1" dirty="0" err="1" smtClean="0">
                <a:latin typeface="Lucida Console" pitchFamily="49" charset="0"/>
              </a:rPr>
              <a:t>Sima</a:t>
            </a:r>
            <a:r>
              <a:rPr lang="en-US" sz="1800" b="1" i="1" dirty="0" smtClean="0">
                <a:latin typeface="Lucida Console" pitchFamily="49" charset="0"/>
              </a:rPr>
              <a:t> </a:t>
            </a:r>
            <a:r>
              <a:rPr lang="en-US" sz="1800" b="1" i="1" dirty="0" smtClean="0">
                <a:solidFill>
                  <a:srgbClr val="FF0000"/>
                </a:solidFill>
                <a:latin typeface="Lucida Console" pitchFamily="49" charset="0"/>
              </a:rPr>
              <a:t>requested</a:t>
            </a:r>
            <a:r>
              <a:rPr lang="en-US" sz="1800" b="1" i="1" dirty="0" smtClean="0">
                <a:latin typeface="Lucida Console" pitchFamily="49" charset="0"/>
              </a:rPr>
              <a:t> Manu </a:t>
            </a:r>
            <a:r>
              <a:rPr lang="en-US" sz="1800" b="1" i="1" dirty="0" smtClean="0">
                <a:solidFill>
                  <a:srgbClr val="FF6600"/>
                </a:solidFill>
                <a:latin typeface="Lucida Console" pitchFamily="49" charset="0"/>
              </a:rPr>
              <a:t>to give her </a:t>
            </a:r>
            <a:r>
              <a:rPr lang="en-US" sz="1800" b="1" i="1" dirty="0" smtClean="0">
                <a:latin typeface="Lucida Console" pitchFamily="49" charset="0"/>
              </a:rPr>
              <a:t>a piece of paper.</a:t>
            </a:r>
          </a:p>
          <a:p>
            <a:pPr eaLnBrk="1" hangingPunct="1"/>
            <a:endParaRPr lang="en-US" sz="1800" b="1" i="1" dirty="0" smtClean="0">
              <a:latin typeface="Lucida Console" pitchFamily="49" charset="0"/>
            </a:endParaRPr>
          </a:p>
          <a:p>
            <a:pPr eaLnBrk="1" hangingPunct="1"/>
            <a:r>
              <a:rPr lang="en-US" sz="1800" b="1" i="1" dirty="0" err="1" smtClean="0">
                <a:latin typeface="Lucida Console" pitchFamily="49" charset="0"/>
              </a:rPr>
              <a:t>Rony</a:t>
            </a:r>
            <a:r>
              <a:rPr lang="en-US" sz="1800" b="1" i="1" dirty="0" smtClean="0">
                <a:latin typeface="Lucida Console" pitchFamily="49" charset="0"/>
              </a:rPr>
              <a:t> </a:t>
            </a:r>
            <a:r>
              <a:rPr lang="en-US" sz="1800" b="1" i="1" dirty="0" smtClean="0">
                <a:solidFill>
                  <a:srgbClr val="FF0000"/>
                </a:solidFill>
                <a:latin typeface="Lucida Console" pitchFamily="49" charset="0"/>
              </a:rPr>
              <a:t>ordered</a:t>
            </a:r>
            <a:r>
              <a:rPr lang="en-US" sz="1800" b="1" i="1" dirty="0" smtClean="0">
                <a:latin typeface="Lucida Console" pitchFamily="49" charset="0"/>
              </a:rPr>
              <a:t> him </a:t>
            </a:r>
            <a:r>
              <a:rPr lang="en-US" sz="1800" b="1" i="1" dirty="0" smtClean="0">
                <a:solidFill>
                  <a:srgbClr val="FF6600"/>
                </a:solidFill>
                <a:latin typeface="Lucida Console" pitchFamily="49" charset="0"/>
              </a:rPr>
              <a:t>to call him that night. </a:t>
            </a:r>
          </a:p>
          <a:p>
            <a:pPr eaLnBrk="1" hangingPunct="1"/>
            <a:endParaRPr lang="en-US" sz="1800" b="1" i="1" dirty="0">
              <a:solidFill>
                <a:srgbClr val="FF6600"/>
              </a:solidFill>
              <a:latin typeface="Lucida Console" pitchFamily="49" charset="0"/>
            </a:endParaRPr>
          </a:p>
          <a:p>
            <a:pPr eaLnBrk="1" hangingPunct="1"/>
            <a:r>
              <a:rPr lang="en-US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Lucida Console" pitchFamily="49" charset="0"/>
              </a:rPr>
              <a:t>The teacher </a:t>
            </a:r>
            <a:r>
              <a:rPr lang="en-US" sz="1800" b="1" i="1" dirty="0" smtClean="0">
                <a:solidFill>
                  <a:srgbClr val="FF0000"/>
                </a:solidFill>
                <a:latin typeface="Lucida Console" pitchFamily="49" charset="0"/>
              </a:rPr>
              <a:t>advised</a:t>
            </a:r>
            <a:r>
              <a:rPr lang="en-US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Lucida Console" pitchFamily="49" charset="0"/>
              </a:rPr>
              <a:t> me </a:t>
            </a:r>
            <a:r>
              <a:rPr lang="en-US" sz="1800" b="1" i="1" dirty="0" smtClean="0">
                <a:solidFill>
                  <a:srgbClr val="FF6600"/>
                </a:solidFill>
                <a:latin typeface="Lucida Console" pitchFamily="49" charset="0"/>
              </a:rPr>
              <a:t>not to smoke.</a:t>
            </a:r>
            <a:r>
              <a:rPr lang="en-US" sz="18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 </a:t>
            </a:r>
            <a:endParaRPr lang="en-US" sz="1800" i="1" dirty="0" smtClean="0">
              <a:effectLst>
                <a:outerShdw blurRad="38100" dist="38100" dir="2700000" algn="tl">
                  <a:srgbClr val="FFFFFF"/>
                </a:outerShdw>
              </a:effectLst>
              <a:latin typeface="Lucida Sans" pitchFamily="34" charset="0"/>
            </a:endParaRPr>
          </a:p>
          <a:p>
            <a:pPr eaLnBrk="1" hangingPunct="1"/>
            <a:endParaRPr lang="en-US" sz="1800" i="1" dirty="0">
              <a:effectLst>
                <a:outerShdw blurRad="38100" dist="38100" dir="2700000" algn="tl">
                  <a:srgbClr val="FFFFFF"/>
                </a:outerShdw>
              </a:effectLst>
              <a:latin typeface="Lucida Sans" pitchFamily="34" charset="0"/>
            </a:endParaRPr>
          </a:p>
          <a:p>
            <a:pPr eaLnBrk="1" hangingPunct="1"/>
            <a:r>
              <a:rPr lang="en-US" sz="18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She </a:t>
            </a:r>
            <a:r>
              <a:rPr lang="en-US" sz="1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requested</a:t>
            </a:r>
            <a:r>
              <a:rPr lang="en-US" sz="1800" b="1" i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 </a:t>
            </a:r>
            <a:r>
              <a:rPr lang="en-US" sz="1800" b="1" i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Riya</a:t>
            </a:r>
            <a:r>
              <a:rPr lang="en-US" sz="18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 </a:t>
            </a:r>
            <a:r>
              <a:rPr lang="en-US" sz="1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Lucida Sans" pitchFamily="34" charset="0"/>
              </a:rPr>
              <a:t>to go there.</a:t>
            </a:r>
            <a:endParaRPr lang="en-US" sz="1800" b="1" i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Lucida Sans" pitchFamily="34" charset="0"/>
            </a:endParaRPr>
          </a:p>
          <a:p>
            <a:pPr eaLnBrk="1" hangingPunct="1"/>
            <a:endParaRPr lang="en-US" sz="1800" b="1" i="1" dirty="0" smtClean="0">
              <a:solidFill>
                <a:srgbClr val="FF6600"/>
              </a:solidFill>
              <a:latin typeface="Lucida Console" pitchFamily="49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22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2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2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22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2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2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99FF66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CAFFB8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99FF66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CAFFB8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99FF66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CAFFB8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99FF66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CAFFB8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000000"/>
    </a:dk1>
    <a:lt1>
      <a:srgbClr val="99FF66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CAFFB8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836</TotalTime>
  <Words>687</Words>
  <Application>Microsoft Office PowerPoint</Application>
  <PresentationFormat>On-screen Show (4:3)</PresentationFormat>
  <Paragraphs>169</Paragraphs>
  <Slides>13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Slide 1</vt:lpstr>
      <vt:lpstr>Slide 2</vt:lpstr>
      <vt:lpstr>Slide 3</vt:lpstr>
      <vt:lpstr>Slide 4</vt:lpstr>
      <vt:lpstr>CHANGES OF ADVERB OF TIME &amp; PLACE</vt:lpstr>
      <vt:lpstr>Slide 6</vt:lpstr>
      <vt:lpstr>Slide 7</vt:lpstr>
      <vt:lpstr>Slide 8</vt:lpstr>
      <vt:lpstr>COMMAND EXAMPLE ( individual work)</vt:lpstr>
      <vt:lpstr>COMMAND  EXAMPLE (pair work)</vt:lpstr>
      <vt:lpstr>EVaLUaTION</vt:lpstr>
      <vt:lpstr>Slide 12</vt:lpstr>
      <vt:lpstr>Thank you for  being with me.   Good bye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Prasun Goswami</dc:creator>
  <cp:lastModifiedBy>ASUS</cp:lastModifiedBy>
  <cp:revision>108</cp:revision>
  <dcterms:created xsi:type="dcterms:W3CDTF">2002-05-06T01:10:09Z</dcterms:created>
  <dcterms:modified xsi:type="dcterms:W3CDTF">2017-10-02T07:31:47Z</dcterms:modified>
</cp:coreProperties>
</file>